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olors10.xml" ContentType="application/vnd.ms-office.chartcolorstyle+xml"/>
  <Override PartName="/ppt/charts/style9.xml" ContentType="application/vnd.ms-office.chartstyle+xml"/>
  <Override PartName="/ppt/charts/style7.xml" ContentType="application/vnd.ms-office.chartstyle+xml"/>
  <Override PartName="/ppt/charts/style8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charts/colors9.xml" ContentType="application/vnd.ms-office.chartcolorstyl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style10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57" r:id="rId4"/>
    <p:sldId id="278" r:id="rId5"/>
    <p:sldId id="279" r:id="rId6"/>
    <p:sldId id="273" r:id="rId7"/>
    <p:sldId id="280" r:id="rId8"/>
    <p:sldId id="267" r:id="rId9"/>
    <p:sldId id="269" r:id="rId10"/>
    <p:sldId id="266" r:id="rId11"/>
    <p:sldId id="268" r:id="rId12"/>
    <p:sldId id="27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006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Relationship Id="rId4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Relationship Id="rId4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Аудирование</a:t>
            </a:r>
            <a:endParaRPr lang="ru-RU" dirty="0" smtClean="0"/>
          </a:p>
        </c:rich>
      </c:tx>
      <c:layout>
        <c:manualLayout>
          <c:xMode val="edge"/>
          <c:yMode val="edge"/>
          <c:x val="0.33399789921998013"/>
          <c:y val="9.7940385076301942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/>
        <c:gapWidth val="219"/>
        <c:overlap val="-27"/>
        <c:axId val="88648320"/>
        <c:axId val="84414848"/>
      </c:barChart>
      <c:catAx>
        <c:axId val="886483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414848"/>
        <c:crosses val="autoZero"/>
        <c:auto val="1"/>
        <c:lblAlgn val="ctr"/>
        <c:lblOffset val="100"/>
      </c:catAx>
      <c:valAx>
        <c:axId val="844148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864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начальная школа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79</c:v>
                </c:pt>
                <c:pt idx="1">
                  <c:v>84</c:v>
                </c:pt>
                <c:pt idx="2">
                  <c:v>83</c:v>
                </c:pt>
                <c:pt idx="3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 школа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47</c:v>
                </c:pt>
                <c:pt idx="1">
                  <c:v>49</c:v>
                </c:pt>
                <c:pt idx="2">
                  <c:v>58</c:v>
                </c:pt>
                <c:pt idx="3">
                  <c:v>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старшая школа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63</c:v>
                </c:pt>
                <c:pt idx="1">
                  <c:v>67</c:v>
                </c:pt>
                <c:pt idx="2">
                  <c:v>57</c:v>
                </c:pt>
                <c:pt idx="3">
                  <c:v>74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общий показатель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59</c:v>
                </c:pt>
                <c:pt idx="1">
                  <c:v>65</c:v>
                </c:pt>
                <c:pt idx="2">
                  <c:v>76</c:v>
                </c:pt>
                <c:pt idx="3">
                  <c:v>76</c:v>
                </c:pt>
              </c:numCache>
            </c:numRef>
          </c:val>
        </c:ser>
        <c:dLbls>
          <c:showVal val="1"/>
        </c:dLbls>
        <c:marker val="1"/>
        <c:axId val="131600384"/>
        <c:axId val="131601920"/>
      </c:lineChart>
      <c:catAx>
        <c:axId val="131600384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601920"/>
        <c:crosses val="autoZero"/>
        <c:auto val="1"/>
        <c:lblAlgn val="ctr"/>
        <c:lblOffset val="100"/>
      </c:catAx>
      <c:valAx>
        <c:axId val="1316019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60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Чтение </a:t>
            </a:r>
          </a:p>
        </c:rich>
      </c:tx>
      <c:layout>
        <c:manualLayout>
          <c:xMode val="edge"/>
          <c:yMode val="edge"/>
          <c:x val="0.33399789921998013"/>
          <c:y val="9.7940385076301942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/>
        <c:gapWidth val="219"/>
        <c:overlap val="-27"/>
        <c:axId val="84458496"/>
        <c:axId val="92934912"/>
      </c:barChart>
      <c:catAx>
        <c:axId val="844584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934912"/>
        <c:crosses val="autoZero"/>
        <c:auto val="1"/>
        <c:lblAlgn val="ctr"/>
        <c:lblOffset val="100"/>
      </c:catAx>
      <c:valAx>
        <c:axId val="929349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45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Письмо</a:t>
            </a:r>
          </a:p>
        </c:rich>
      </c:tx>
      <c:layout>
        <c:manualLayout>
          <c:xMode val="edge"/>
          <c:yMode val="edge"/>
          <c:x val="0.33399789921998013"/>
          <c:y val="9.7940385076301942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/>
        <c:gapWidth val="219"/>
        <c:overlap val="-27"/>
        <c:axId val="95968640"/>
        <c:axId val="95978624"/>
      </c:barChart>
      <c:catAx>
        <c:axId val="95968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78624"/>
        <c:crosses val="autoZero"/>
        <c:auto val="1"/>
        <c:lblAlgn val="ctr"/>
        <c:lblOffset val="100"/>
      </c:catAx>
      <c:valAx>
        <c:axId val="959786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6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Говорение</a:t>
            </a:r>
          </a:p>
        </c:rich>
      </c:tx>
      <c:layout>
        <c:manualLayout>
          <c:xMode val="edge"/>
          <c:yMode val="edge"/>
          <c:x val="0.33399789921998013"/>
          <c:y val="9.7940385076301942E-2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7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8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9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1"/>
            <c:spPr>
              <a:solidFill>
                <a:srgbClr val="92D050"/>
              </a:solidFill>
              <a:ln>
                <a:noFill/>
              </a:ln>
              <a:effectLst/>
            </c:spPr>
          </c:dPt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Лист1!$A$2:$A$13</c:f>
              <c:strCache>
                <c:ptCount val="12"/>
                <c:pt idx="0">
                  <c:v>Алексеев Д</c:v>
                </c:pt>
                <c:pt idx="1">
                  <c:v>Бурлева В</c:v>
                </c:pt>
                <c:pt idx="2">
                  <c:v>Емельянова М</c:v>
                </c:pt>
                <c:pt idx="3">
                  <c:v>Клинков Я</c:v>
                </c:pt>
                <c:pt idx="4">
                  <c:v>Осипова О </c:v>
                </c:pt>
                <c:pt idx="5">
                  <c:v>Редкин Д</c:v>
                </c:pt>
                <c:pt idx="6">
                  <c:v>Соколюк А</c:v>
                </c:pt>
                <c:pt idx="7">
                  <c:v>Талипова Д</c:v>
                </c:pt>
                <c:pt idx="8">
                  <c:v>Файзуллоев И</c:v>
                </c:pt>
                <c:pt idx="9">
                  <c:v>Фасхутдинов Д</c:v>
                </c:pt>
                <c:pt idx="10">
                  <c:v>Фахрутдинова А</c:v>
                </c:pt>
                <c:pt idx="11">
                  <c:v>Щербаков В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</c:ser>
        <c:dLbls/>
        <c:gapWidth val="219"/>
        <c:overlap val="-27"/>
        <c:axId val="99463168"/>
        <c:axId val="99464704"/>
      </c:barChart>
      <c:catAx>
        <c:axId val="994631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64704"/>
        <c:crosses val="autoZero"/>
        <c:auto val="1"/>
        <c:lblAlgn val="ctr"/>
        <c:lblOffset val="100"/>
      </c:catAx>
      <c:valAx>
        <c:axId val="994647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6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аудировние</a:t>
            </a:r>
            <a:endParaRPr lang="ru-RU" dirty="0"/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аудирование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</c:ser>
        <c:dLbls/>
        <c:marker val="1"/>
        <c:axId val="117096448"/>
        <c:axId val="117097984"/>
      </c:lineChart>
      <c:catAx>
        <c:axId val="117096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097984"/>
        <c:crosses val="autoZero"/>
        <c:auto val="1"/>
        <c:lblAlgn val="ctr"/>
        <c:lblOffset val="100"/>
      </c:catAx>
      <c:valAx>
        <c:axId val="1170979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09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чтение</a:t>
            </a:r>
            <a:endParaRPr lang="ru-RU" dirty="0"/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чтение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</c:ser>
        <c:dLbls/>
        <c:marker val="1"/>
        <c:axId val="117169152"/>
        <c:axId val="117617408"/>
      </c:lineChart>
      <c:catAx>
        <c:axId val="1171691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617408"/>
        <c:crosses val="autoZero"/>
        <c:auto val="1"/>
        <c:lblAlgn val="ctr"/>
        <c:lblOffset val="100"/>
      </c:catAx>
      <c:valAx>
        <c:axId val="1176174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6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письмо</a:t>
            </a:r>
            <a:endParaRPr lang="ru-RU" dirty="0"/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письмо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/>
        <c:marker val="1"/>
        <c:axId val="117628288"/>
        <c:axId val="117799168"/>
      </c:lineChart>
      <c:catAx>
        <c:axId val="117628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799168"/>
        <c:crosses val="autoZero"/>
        <c:auto val="1"/>
        <c:lblAlgn val="ctr"/>
        <c:lblOffset val="100"/>
      </c:catAx>
      <c:valAx>
        <c:axId val="1177991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62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говорение</a:t>
            </a:r>
            <a:endParaRPr lang="ru-RU" dirty="0"/>
          </a:p>
        </c:rich>
      </c:tx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говорение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I</c:v>
                </c:pt>
                <c:pt idx="5">
                  <c:v>II</c:v>
                </c:pt>
                <c:pt idx="6">
                  <c:v>III</c:v>
                </c:pt>
                <c:pt idx="7">
                  <c:v>IV</c:v>
                </c:pt>
                <c:pt idx="8">
                  <c:v>I</c:v>
                </c:pt>
                <c:pt idx="9">
                  <c:v>II</c:v>
                </c:pt>
                <c:pt idx="10">
                  <c:v>III</c:v>
                </c:pt>
                <c:pt idx="11">
                  <c:v>IV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/>
        <c:marker val="1"/>
        <c:axId val="117811456"/>
        <c:axId val="117829632"/>
      </c:lineChart>
      <c:catAx>
        <c:axId val="1178114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829632"/>
        <c:crosses val="autoZero"/>
        <c:auto val="1"/>
        <c:lblAlgn val="ctr"/>
        <c:lblOffset val="100"/>
      </c:catAx>
      <c:valAx>
        <c:axId val="1178296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81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Мониторинг качества </a:t>
            </a:r>
            <a:r>
              <a:rPr lang="ru-RU" dirty="0" err="1" smtClean="0"/>
              <a:t>обученности</a:t>
            </a:r>
            <a:r>
              <a:rPr lang="ru-RU" baseline="0" dirty="0" smtClean="0"/>
              <a:t> </a:t>
            </a: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aseline="0" dirty="0" smtClean="0"/>
              <a:t>в 4А ( </a:t>
            </a:r>
            <a:r>
              <a:rPr lang="en-US" baseline="0" dirty="0" smtClean="0"/>
              <a:t>I</a:t>
            </a:r>
            <a:r>
              <a:rPr lang="ru-RU" baseline="0" dirty="0" smtClean="0"/>
              <a:t>-</a:t>
            </a:r>
            <a:r>
              <a:rPr lang="en-US" baseline="0" dirty="0" smtClean="0"/>
              <a:t>IV</a:t>
            </a:r>
            <a:r>
              <a:rPr lang="ru-RU" baseline="0" dirty="0" smtClean="0"/>
              <a:t> четверть)</a:t>
            </a:r>
            <a:endParaRPr lang="ru-RU" dirty="0" smtClean="0"/>
          </a:p>
        </c:rich>
      </c:tx>
      <c:layout>
        <c:manualLayout>
          <c:xMode val="edge"/>
          <c:yMode val="edge"/>
          <c:x val="0.1902760804355072"/>
          <c:y val="3.0470929409669858E-2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аудирование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</c:v>
                </c:pt>
                <c:pt idx="1">
                  <c:v>75</c:v>
                </c:pt>
                <c:pt idx="2">
                  <c:v>75</c:v>
                </c:pt>
                <c:pt idx="3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чтение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77</c:v>
                </c:pt>
                <c:pt idx="1">
                  <c:v>91.5</c:v>
                </c:pt>
                <c:pt idx="2">
                  <c:v>86</c:v>
                </c:pt>
                <c:pt idx="3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письмо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60</c:v>
                </c:pt>
                <c:pt idx="1">
                  <c:v>66</c:v>
                </c:pt>
                <c:pt idx="2">
                  <c:v>50</c:v>
                </c:pt>
                <c:pt idx="3">
                  <c:v>52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говорение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62</c:v>
                </c:pt>
                <c:pt idx="1">
                  <c:v>75</c:v>
                </c:pt>
                <c:pt idx="2">
                  <c:v>66</c:v>
                </c:pt>
                <c:pt idx="3">
                  <c:v>68</c:v>
                </c:pt>
              </c:numCache>
            </c:numRef>
          </c:val>
        </c:ser>
        <c:dLbls/>
        <c:shape val="box"/>
        <c:axId val="124700544"/>
        <c:axId val="124702080"/>
        <c:axId val="0"/>
      </c:bar3DChart>
      <c:catAx>
        <c:axId val="124700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702080"/>
        <c:crosses val="autoZero"/>
        <c:auto val="1"/>
        <c:lblAlgn val="ctr"/>
        <c:lblOffset val="100"/>
      </c:catAx>
      <c:valAx>
        <c:axId val="1247020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470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0.09864</cdr:x>
      <cdr:y>0.88326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040" y="1634505"/>
          <a:ext cx="329011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/>
            <a:t> </a:t>
          </a:r>
          <a:r>
            <a:rPr lang="ru-RU" dirty="0" smtClean="0"/>
            <a:t>        2 класс                          3 класс                     4 класс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0.09864</cdr:x>
      <cdr:y>0.88326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0840" y="1685305"/>
          <a:ext cx="329011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 </a:t>
          </a:r>
          <a:r>
            <a:rPr lang="ru-RU" dirty="0" smtClean="0"/>
            <a:t>        2 класс                          3 класс                     4 класс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0.12628</cdr:x>
      <cdr:y>0.43277</cdr:y>
    </cdr:from>
    <cdr:to>
      <cdr:x>0.96526</cdr:x>
      <cdr:y>0.43277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60939" y="800854"/>
          <a:ext cx="306240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5665B-D7E9-4DEF-8FC5-CF97FB764938}" type="datetimeFigureOut">
              <a:rPr lang="zh-CN" altLang="en-US" smtClean="0"/>
              <a:pPr/>
              <a:t>2016/5/24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0D62A-0EDC-4DC8-9C32-FB765812F04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4447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0D62A-0EDC-4DC8-9C32-FB765812F04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1641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2571750" y="142875"/>
            <a:ext cx="6357938" cy="1571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39" y="2714625"/>
            <a:ext cx="5572165" cy="285751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таблицы</a:t>
            </a:r>
            <a:endParaRPr lang="zh-CN" altLang="en-US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596" y="428604"/>
            <a:ext cx="2500313" cy="2214563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2" y="571480"/>
            <a:ext cx="5214974" cy="4071966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5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18" y="714356"/>
            <a:ext cx="5572125" cy="4143375"/>
          </a:xfrm>
          <a:prstGeom prst="rect">
            <a:avLst/>
          </a:prstGeom>
        </p:spPr>
        <p:txBody>
          <a:bodyPr/>
          <a:lstStyle/>
          <a:p>
            <a:r>
              <a:rPr lang="ru-RU" altLang="zh-CN" smtClean="0"/>
              <a:t>Вставка диаграммы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bg>
      <p:bgPr>
        <a:blipFill dpi="0" rotWithShape="1">
          <a:blip r:embed="rId2" cstate="email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75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2714612" y="428604"/>
            <a:ext cx="6215076" cy="857256"/>
          </a:xfrm>
        </p:spPr>
        <p:txBody>
          <a:bodyPr/>
          <a:lstStyle/>
          <a:p>
            <a:pPr algn="r">
              <a:buNone/>
            </a:pPr>
            <a:r>
              <a:rPr lang="ru-RU" altLang="zh-CN" b="1" dirty="0" err="1" smtClean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Гижирова</a:t>
            </a:r>
            <a:r>
              <a:rPr lang="ru-RU" altLang="zh-CN" b="1" dirty="0" smtClean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>
              <a:buNone/>
            </a:pPr>
            <a:r>
              <a:rPr lang="ru-RU" altLang="zh-CN" b="1" dirty="0" smtClean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Светлана Владимировна</a:t>
            </a:r>
          </a:p>
          <a:p>
            <a:pPr>
              <a:buNone/>
            </a:pPr>
            <a:endParaRPr lang="zh-CN" altLang="en-US" sz="4000" dirty="0" smtClean="0">
              <a:solidFill>
                <a:srgbClr val="FE0067"/>
              </a:solidFill>
            </a:endParaRPr>
          </a:p>
          <a:p>
            <a:pPr>
              <a:buNone/>
            </a:pPr>
            <a:endParaRPr lang="zh-CN" altLang="en-US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076056" y="2204864"/>
            <a:ext cx="3744416" cy="3126780"/>
          </a:xfrm>
          <a:prstGeom prst="rect">
            <a:avLst/>
          </a:prstGeom>
          <a:ln w="28575">
            <a:solidFill>
              <a:srgbClr val="FE0067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664" y="1124744"/>
            <a:ext cx="3422787" cy="256709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84269" y="1124744"/>
            <a:ext cx="3429004" cy="257175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3191582" y="3657290"/>
            <a:ext cx="2978448" cy="2233836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517979" y="239477"/>
            <a:ext cx="4383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4" indent="0" algn="ctr">
              <a:buNone/>
            </a:pPr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Языковой портфель</a:t>
            </a:r>
          </a:p>
        </p:txBody>
      </p:sp>
    </p:spTree>
    <p:extLst>
      <p:ext uri="{BB962C8B-B14F-4D97-AF65-F5344CB8AC3E}">
        <p14:creationId xmlns:p14="http://schemas.microsoft.com/office/powerpoint/2010/main" xmlns="" val="199325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3968" y="279112"/>
            <a:ext cx="26430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Мониторинг</a:t>
            </a:r>
            <a:endParaRPr lang="ru-RU" sz="3200" dirty="0"/>
          </a:p>
        </p:txBody>
      </p:sp>
      <p:graphicFrame>
        <p:nvGraphicFramePr>
          <p:cNvPr id="15" name="Диаграмма 14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xmlns="" val="4088335814"/>
              </p:ext>
            </p:extLst>
          </p:nvPr>
        </p:nvGraphicFramePr>
        <p:xfrm>
          <a:off x="2725196" y="886843"/>
          <a:ext cx="576064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0861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xmlns="" val="1302195856"/>
              </p:ext>
            </p:extLst>
          </p:nvPr>
        </p:nvGraphicFramePr>
        <p:xfrm>
          <a:off x="2555776" y="1845623"/>
          <a:ext cx="5572125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835696" y="980728"/>
            <a:ext cx="6552728" cy="857250"/>
          </a:xfrm>
        </p:spPr>
        <p:txBody>
          <a:bodyPr/>
          <a:lstStyle/>
          <a:p>
            <a:r>
              <a:rPr lang="ru-RU" sz="2400" b="1" dirty="0" smtClean="0"/>
              <a:t>Мониторинг  качества </a:t>
            </a:r>
            <a:r>
              <a:rPr lang="ru-RU" sz="2400" b="1" dirty="0" err="1" smtClean="0"/>
              <a:t>обученности</a:t>
            </a:r>
            <a:r>
              <a:rPr lang="ru-RU" sz="2400" b="1" dirty="0" smtClean="0"/>
              <a:t> за 3 года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1997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-35376" y="2276872"/>
            <a:ext cx="9324528" cy="29523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100" b="1" dirty="0" smtClean="0"/>
              <a:t>«Организация контроля достижений обучающихся </a:t>
            </a:r>
          </a:p>
          <a:p>
            <a:pPr marL="0" indent="0" algn="ctr">
              <a:buNone/>
            </a:pPr>
            <a:r>
              <a:rPr lang="ru-RU" sz="3100" b="1" dirty="0" smtClean="0"/>
              <a:t>в условиях реализации ФГОС второго поколения </a:t>
            </a:r>
          </a:p>
          <a:p>
            <a:pPr marL="0" indent="0" algn="ctr">
              <a:buNone/>
            </a:pPr>
            <a:r>
              <a:rPr lang="ru-RU" sz="3100" b="1" dirty="0" smtClean="0"/>
              <a:t>с целью повышения качества образования</a:t>
            </a:r>
          </a:p>
          <a:p>
            <a:pPr marL="0" indent="0" algn="ctr">
              <a:buNone/>
            </a:pPr>
            <a:r>
              <a:rPr lang="ru-RU" sz="3100" b="1" dirty="0" smtClean="0"/>
              <a:t> на уроках английского языка»</a:t>
            </a:r>
            <a:endParaRPr lang="ru-RU" sz="31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65394" y="764704"/>
            <a:ext cx="41229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Методическая тема</a:t>
            </a:r>
            <a:endParaRPr lang="ru-RU" sz="3200" b="1" dirty="0">
              <a:ln w="18415" cmpd="sng">
                <a:noFill/>
                <a:prstDash val="solid"/>
              </a:ln>
              <a:solidFill>
                <a:srgbClr val="FE0067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06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979712" y="404664"/>
            <a:ext cx="7164288" cy="504056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Требования к системе оценивания</a:t>
            </a:r>
          </a:p>
          <a:p>
            <a:r>
              <a:rPr lang="ru-RU" sz="2400" dirty="0" smtClean="0"/>
              <a:t>Системность</a:t>
            </a:r>
          </a:p>
          <a:p>
            <a:r>
              <a:rPr lang="ru-RU" sz="2400" dirty="0" smtClean="0"/>
              <a:t>Непрерывность</a:t>
            </a:r>
          </a:p>
          <a:p>
            <a:r>
              <a:rPr lang="ru-RU" sz="2400" dirty="0" smtClean="0"/>
              <a:t>Оценивание процесса движения к результату наряду с результатом</a:t>
            </a:r>
          </a:p>
          <a:p>
            <a:r>
              <a:rPr lang="ru-RU" sz="2400" dirty="0" smtClean="0"/>
              <a:t>Акцент на достижениях</a:t>
            </a:r>
          </a:p>
          <a:p>
            <a:r>
              <a:rPr lang="ru-RU" sz="2400" dirty="0" smtClean="0"/>
              <a:t>Открытость системы</a:t>
            </a:r>
          </a:p>
          <a:p>
            <a:r>
              <a:rPr lang="ru-RU" sz="2400" dirty="0" smtClean="0"/>
              <a:t>Поощрение выхода за пределы учебной программы</a:t>
            </a:r>
          </a:p>
          <a:p>
            <a:r>
              <a:rPr lang="ru-RU" sz="2400" dirty="0" smtClean="0"/>
              <a:t>Поощрение самооценки и </a:t>
            </a:r>
            <a:r>
              <a:rPr lang="ru-RU" sz="2400" dirty="0" err="1" smtClean="0"/>
              <a:t>взаимооценки</a:t>
            </a:r>
            <a:endParaRPr lang="ru-RU" sz="2400" dirty="0" smtClean="0"/>
          </a:p>
          <a:p>
            <a:r>
              <a:rPr lang="ru-RU" sz="2400" dirty="0" smtClean="0"/>
              <a:t>Оценка индивидуальных уникальных характеристик безотносительно к достижениям других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928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3254101"/>
              </p:ext>
            </p:extLst>
          </p:nvPr>
        </p:nvGraphicFramePr>
        <p:xfrm>
          <a:off x="1691680" y="223153"/>
          <a:ext cx="6912766" cy="5654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0372"/>
                <a:gridCol w="1546906"/>
                <a:gridCol w="1374160"/>
                <a:gridCol w="1034525"/>
                <a:gridCol w="1266803"/>
              </a:tblGrid>
              <a:tr h="35663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 четверть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Тема раздела: «Рассказываем истории»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634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ФИО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Аудирование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marL="0" indent="93663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Тест грамматика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Лексика диктант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Говорение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монолог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Алексеев Д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Бурлева В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Емельянова М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Клинков 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6052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807085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Осипова О 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Редкин Д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Соколюк 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Талипова Д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90%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Файзуллоев И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Фасхутдинов Д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50:%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Фахрутдинова 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  <a:tr h="3827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Щербаков В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83" marR="4458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9838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318116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Ниже базового уровня – 0-50%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Базовый уровень – 51-70%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Повышенный уровень «хорошо» – 71-84%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Повышенный уровень «отлично» – 85-100%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7253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799184" y="836712"/>
            <a:ext cx="7344816" cy="5184576"/>
          </a:xfrm>
        </p:spPr>
        <p:txBody>
          <a:bodyPr/>
          <a:lstStyle/>
          <a:p>
            <a:r>
              <a:rPr lang="ru-RU" sz="1800" dirty="0" smtClean="0"/>
              <a:t> </a:t>
            </a:r>
            <a:r>
              <a:rPr lang="ru-RU" sz="1800" dirty="0"/>
              <a:t>Качественное и эффективное измерение уровня и качества подготовки обучающихся </a:t>
            </a:r>
            <a:r>
              <a:rPr lang="ru-RU" sz="1800" dirty="0" smtClean="0"/>
              <a:t>по </a:t>
            </a:r>
            <a:r>
              <a:rPr lang="ru-RU" sz="1800" dirty="0"/>
              <a:t>исследуемым критериям 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Индивидуально-оценочный характер контроля знаний обучающихся</a:t>
            </a:r>
            <a:r>
              <a:rPr lang="ru-RU" sz="1800" dirty="0" smtClean="0"/>
              <a:t>, требующий </a:t>
            </a:r>
            <a:r>
              <a:rPr lang="ru-RU" sz="1800" dirty="0"/>
              <a:t>осуществления проверки учебной деятельности каждого обучающегося, его личной учебной </a:t>
            </a:r>
            <a:r>
              <a:rPr lang="ru-RU" sz="1800" dirty="0" smtClean="0"/>
              <a:t>достижений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Единство требований к показателям и критериям оценки знаний </a:t>
            </a:r>
            <a:r>
              <a:rPr lang="ru-RU" sz="1800" dirty="0" smtClean="0"/>
              <a:t>обучающихся и </a:t>
            </a:r>
            <a:r>
              <a:rPr lang="ru-RU" sz="1800" dirty="0"/>
              <a:t>у преподавателей осуществляющих контроль </a:t>
            </a:r>
            <a:endParaRPr lang="ru-RU" sz="1800" dirty="0" smtClean="0"/>
          </a:p>
          <a:p>
            <a:r>
              <a:rPr lang="ru-RU" sz="1800" dirty="0" smtClean="0"/>
              <a:t> </a:t>
            </a:r>
            <a:r>
              <a:rPr lang="ru-RU" sz="1800" dirty="0"/>
              <a:t>Систематичность контроля, который стабилизирует процесс образования, стимулирует учебную мотивацию, дает </a:t>
            </a:r>
            <a:r>
              <a:rPr lang="ru-RU" sz="1800" dirty="0" smtClean="0"/>
              <a:t>обучающимся возможность </a:t>
            </a:r>
            <a:r>
              <a:rPr lang="ru-RU" sz="1800" dirty="0"/>
              <a:t>получить максимальное количество оценок </a:t>
            </a:r>
            <a:endParaRPr lang="ru-RU" sz="1800" dirty="0" smtClean="0"/>
          </a:p>
          <a:p>
            <a:r>
              <a:rPr lang="ru-RU" sz="1800" dirty="0" smtClean="0"/>
              <a:t> </a:t>
            </a:r>
            <a:r>
              <a:rPr lang="ru-RU" sz="1800" dirty="0"/>
              <a:t>Дифференцированный подход, учитывающий характерные </a:t>
            </a:r>
            <a:r>
              <a:rPr lang="ru-RU" sz="1800" dirty="0" smtClean="0"/>
              <a:t>особенности, а </a:t>
            </a:r>
            <a:r>
              <a:rPr lang="ru-RU" sz="1800" dirty="0"/>
              <a:t>также индивидуальные качества обучающихся, требующий от преподавателя педагогического мастерства, адекватной методики контроля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240736"/>
            <a:ext cx="39812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Тесты   позволяют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636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иаграмма 1"/>
          <p:cNvSpPr>
            <a:spLocks noGrp="1"/>
          </p:cNvSpPr>
          <p:nvPr>
            <p:ph type="chart" sz="quarter" idx="10"/>
          </p:nvPr>
        </p:nvSpPr>
        <p:spPr/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0894023"/>
              </p:ext>
            </p:extLst>
          </p:nvPr>
        </p:nvGraphicFramePr>
        <p:xfrm>
          <a:off x="1785918" y="8011"/>
          <a:ext cx="6793284" cy="6712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939"/>
                <a:gridCol w="5222625"/>
                <a:gridCol w="767720"/>
              </a:tblGrid>
              <a:tr h="9521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Тема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Количество учащихся допустивших ошибки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Present Simple 3 лицо ед число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Present Simple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 вопрос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Present Simple отрицание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Past Simple отрицание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Past Simple вопрос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8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Past Simple 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68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множественного числа существительных 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68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множественного числа существительных  на -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68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множественного числа существительных (исключения)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368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Употребление множественного числа существительных (исключения)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2165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48441" y="196460"/>
            <a:ext cx="30180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Тестирование</a:t>
            </a:r>
          </a:p>
        </p:txBody>
      </p:sp>
      <p:graphicFrame>
        <p:nvGraphicFramePr>
          <p:cNvPr id="6" name="Диаграмма 5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xmlns="" val="1620447998"/>
              </p:ext>
            </p:extLst>
          </p:nvPr>
        </p:nvGraphicFramePr>
        <p:xfrm>
          <a:off x="846691" y="521387"/>
          <a:ext cx="3866183" cy="279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65557745"/>
              </p:ext>
            </p:extLst>
          </p:nvPr>
        </p:nvGraphicFramePr>
        <p:xfrm>
          <a:off x="4957444" y="521386"/>
          <a:ext cx="3866183" cy="279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53079895"/>
              </p:ext>
            </p:extLst>
          </p:nvPr>
        </p:nvGraphicFramePr>
        <p:xfrm>
          <a:off x="819416" y="2996952"/>
          <a:ext cx="3866183" cy="279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7180408"/>
              </p:ext>
            </p:extLst>
          </p:nvPr>
        </p:nvGraphicFramePr>
        <p:xfrm>
          <a:off x="4957444" y="3029490"/>
          <a:ext cx="3866183" cy="279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83768" y="5661248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smtClean="0"/>
              <a:t>   базовый уровень                    </a:t>
            </a:r>
            <a:r>
              <a:rPr lang="ru-RU" sz="1400" dirty="0" smtClean="0"/>
              <a:t>средний уровень                    повышенный уровень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01062" y="5731213"/>
            <a:ext cx="144016" cy="16784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13591" y="5731213"/>
            <a:ext cx="144016" cy="16784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725684" y="5731213"/>
            <a:ext cx="144016" cy="16784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10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3888" y="179408"/>
            <a:ext cx="26430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rgbClr val="FE0067"/>
                </a:solidFill>
                <a:latin typeface="Arial" pitchFamily="34" charset="0"/>
                <a:cs typeface="Arial" pitchFamily="34" charset="0"/>
              </a:rPr>
              <a:t>Мониторинг</a:t>
            </a:r>
            <a:endParaRPr lang="ru-RU" sz="3200" dirty="0"/>
          </a:p>
        </p:txBody>
      </p:sp>
      <p:graphicFrame>
        <p:nvGraphicFramePr>
          <p:cNvPr id="19" name="Диаграмма 18"/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xmlns="" val="4225747971"/>
              </p:ext>
            </p:extLst>
          </p:nvPr>
        </p:nvGraphicFramePr>
        <p:xfrm>
          <a:off x="611560" y="1336022"/>
          <a:ext cx="3650158" cy="185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9429979"/>
              </p:ext>
            </p:extLst>
          </p:nvPr>
        </p:nvGraphicFramePr>
        <p:xfrm>
          <a:off x="5062971" y="1336022"/>
          <a:ext cx="3650158" cy="185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14188549"/>
              </p:ext>
            </p:extLst>
          </p:nvPr>
        </p:nvGraphicFramePr>
        <p:xfrm>
          <a:off x="611560" y="3501008"/>
          <a:ext cx="3650158" cy="185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8263354"/>
              </p:ext>
            </p:extLst>
          </p:nvPr>
        </p:nvGraphicFramePr>
        <p:xfrm>
          <a:off x="5330259" y="3501008"/>
          <a:ext cx="3650158" cy="185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extBox 1"/>
          <p:cNvSpPr txBox="1"/>
          <p:nvPr/>
        </p:nvSpPr>
        <p:spPr>
          <a:xfrm>
            <a:off x="971600" y="5219138"/>
            <a:ext cx="3290118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 </a:t>
            </a:r>
            <a:r>
              <a:rPr lang="ru-RU" dirty="0" smtClean="0"/>
              <a:t>        2 класс                          3 класс                     4 класс</a:t>
            </a:r>
            <a:endParaRPr lang="ru-RU" sz="1100" dirty="0"/>
          </a:p>
        </p:txBody>
      </p:sp>
      <p:sp>
        <p:nvSpPr>
          <p:cNvPr id="25" name="TextBox 1"/>
          <p:cNvSpPr txBox="1"/>
          <p:nvPr/>
        </p:nvSpPr>
        <p:spPr>
          <a:xfrm>
            <a:off x="5510279" y="5243525"/>
            <a:ext cx="3290118" cy="2160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 </a:t>
            </a:r>
            <a:r>
              <a:rPr lang="ru-RU" dirty="0" smtClean="0"/>
              <a:t>        2 класс                          3 класс                     4 класс</a:t>
            </a:r>
            <a:endParaRPr lang="ru-RU" sz="11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94413" y="2132856"/>
            <a:ext cx="306240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737991" y="4293096"/>
            <a:ext cx="306240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994413" y="4293096"/>
            <a:ext cx="306240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92623" y="743531"/>
            <a:ext cx="5015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Мониторинг качества </a:t>
            </a:r>
            <a:r>
              <a:rPr lang="ru-RU" b="1" dirty="0" err="1" smtClean="0"/>
              <a:t>обученности</a:t>
            </a: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err="1" smtClean="0"/>
              <a:t>Фасхутдинов</a:t>
            </a:r>
            <a:r>
              <a:rPr lang="ru-RU" b="1" dirty="0" smtClean="0"/>
              <a:t> Даниэль 4А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033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-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training-01</Template>
  <TotalTime>1850</TotalTime>
  <Words>469</Words>
  <Application>Microsoft Office PowerPoint</Application>
  <PresentationFormat>Экран (4:3)</PresentationFormat>
  <Paragraphs>150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training-01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User</cp:lastModifiedBy>
  <cp:revision>75</cp:revision>
  <dcterms:created xsi:type="dcterms:W3CDTF">2012-07-31T13:58:46Z</dcterms:created>
  <dcterms:modified xsi:type="dcterms:W3CDTF">2016-05-24T14:23:23Z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193013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